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303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F3F61-FEC7-4D84-B7C9-F0B637FA1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936F1-9396-49D2-B200-40F2135C24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01F6B-19A5-4619-B641-3524A8356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FFF39-2F31-4880-BC0F-17B06460C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9F753-EC0A-4BBB-B211-13C1A4596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DAA37-5EF5-4EC9-AF0B-987408246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20411-FAA0-4A9B-9E33-CB88235BF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EF114-12DF-4025-A9D2-293ADA71C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CA88F-6513-43E2-BDD4-516576607D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1769B-B2E5-4EB2-9F89-27970FA74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89A4B-29B7-4BA0-B5C5-BB1AEA3A7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2CC31-BF71-46E2-9874-14B9FF4F5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78FD6C6-9B1C-4EB3-ABA5-553C42B13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Repetition (Loops)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Want to do some repetitive sequence of actions:</a:t>
            </a:r>
          </a:p>
          <a:p>
            <a:r>
              <a:rPr lang="en-US" smtClean="0"/>
              <a:t>print vertical line of *s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</a:t>
            </a:r>
            <a:endParaRPr lang="en-US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Corresponding program:</a:t>
            </a:r>
          </a:p>
          <a:p>
            <a:pPr lvl="1">
              <a:buFontTx/>
              <a:buNone/>
            </a:pPr>
            <a:r>
              <a:rPr lang="en-US" smtClean="0"/>
              <a:t>printf(“*\n”);</a:t>
            </a:r>
          </a:p>
          <a:p>
            <a:pPr lvl="1">
              <a:buFontTx/>
              <a:buNone/>
            </a:pPr>
            <a:r>
              <a:rPr lang="en-US" smtClean="0"/>
              <a:t>printf(“*\n”);</a:t>
            </a:r>
          </a:p>
          <a:p>
            <a:pPr lvl="1">
              <a:buFontTx/>
              <a:buNone/>
            </a:pPr>
            <a:r>
              <a:rPr lang="en-US" smtClean="0"/>
              <a:t>printf(“*\n”);</a:t>
            </a:r>
          </a:p>
          <a:p>
            <a:pPr lvl="1">
              <a:buFontTx/>
              <a:buNone/>
            </a:pPr>
            <a:r>
              <a:rPr lang="en-US" smtClean="0"/>
              <a:t>printf(“*\n”);</a:t>
            </a:r>
          </a:p>
          <a:p>
            <a:pPr lvl="1">
              <a:buFontTx/>
              <a:buNone/>
            </a:pPr>
            <a:r>
              <a:rPr lang="en-US" smtClean="0"/>
              <a:t>printf(“*\n”);</a:t>
            </a: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5257800" y="5562600"/>
            <a:ext cx="37338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sz="1800" b="1">
                <a:latin typeface="Arial" pitchFamily="34" charset="0"/>
              </a:rPr>
              <a:t>By:  Dr. Ramesh Saini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sz="1800" b="1">
                <a:latin typeface="Arial" pitchFamily="34" charset="0"/>
              </a:rPr>
              <a:t>        Assistant Professor of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sz="1800" b="1">
                <a:latin typeface="Arial" pitchFamily="34" charset="0"/>
              </a:rPr>
              <a:t>        Computer Science Dept.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mtClean="0"/>
              <a:t>II. Program Basics</a:t>
            </a:r>
          </a:p>
          <a:p>
            <a:pPr lvl="1">
              <a:buFontTx/>
              <a:buNone/>
            </a:pPr>
            <a:r>
              <a:rPr lang="en-US" smtClean="0"/>
              <a:t>H. Statements</a:t>
            </a:r>
          </a:p>
          <a:p>
            <a:pPr lvl="2">
              <a:buFontTx/>
              <a:buNone/>
            </a:pPr>
            <a:r>
              <a:rPr lang="en-US" smtClean="0"/>
              <a:t>6. Loops</a:t>
            </a:r>
          </a:p>
          <a:p>
            <a:pPr lvl="3">
              <a:buFontTx/>
              <a:buNone/>
            </a:pPr>
            <a:r>
              <a:rPr lang="en-US" smtClean="0"/>
              <a:t>Pretest: While</a:t>
            </a:r>
          </a:p>
          <a:p>
            <a:pPr lvl="3">
              <a:buFontTx/>
              <a:buNone/>
            </a:pPr>
            <a:r>
              <a:rPr lang="en-US" smtClean="0"/>
              <a:t>Posttest: Do-While</a:t>
            </a:r>
          </a:p>
          <a:p>
            <a:pPr lvl="3">
              <a:buFontTx/>
              <a:buNone/>
            </a:pPr>
            <a:r>
              <a:rPr lang="en-US" smtClean="0"/>
              <a:t>Pretest: For</a:t>
            </a:r>
          </a:p>
          <a:p>
            <a:pPr lvl="3">
              <a:buFontTx/>
              <a:buNone/>
            </a:pPr>
            <a:r>
              <a:rPr lang="en-US" smtClean="0"/>
              <a:t>Parts: termination condition, initialization, body</a:t>
            </a:r>
          </a:p>
          <a:p>
            <a:pPr lvl="3">
              <a:buFontTx/>
              <a:buNone/>
            </a:pPr>
            <a:r>
              <a:rPr lang="en-US" smtClean="0"/>
              <a:t>Pretest vs Posttest</a:t>
            </a:r>
          </a:p>
          <a:p>
            <a:pPr lvl="3">
              <a:buFontTx/>
              <a:buNone/>
            </a:pPr>
            <a:r>
              <a:rPr lang="en-US" smtClean="0"/>
              <a:t>Counter-controlled vs Event-controlled</a:t>
            </a:r>
          </a:p>
          <a:p>
            <a:pPr lvl="3">
              <a:buFontTx/>
              <a:buNone/>
            </a:pPr>
            <a:r>
              <a:rPr lang="en-US" smtClean="0"/>
              <a:t>Infinite Loops</a:t>
            </a:r>
          </a:p>
          <a:p>
            <a:pPr lvl="3">
              <a:buFontTx/>
              <a:buNone/>
            </a:pPr>
            <a:r>
              <a:rPr lang="en-US" smtClean="0"/>
              <a:t>Nested Loops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Repetitions with Loops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idx="1"/>
          </p:nvPr>
        </p:nvGraphicFramePr>
        <p:xfrm>
          <a:off x="2486025" y="1981200"/>
          <a:ext cx="4171950" cy="4114800"/>
        </p:xfrm>
        <a:graphic>
          <a:graphicData uri="http://schemas.openxmlformats.org/presentationml/2006/ole">
            <p:oleObj spid="_x0000_s1026" name="VISIO" r:id="rId3" imgW="1634760" imgH="161352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Loops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Pretest - a logical condition is checked </a:t>
            </a:r>
            <a:r>
              <a:rPr lang="en-US" i="1" smtClean="0"/>
              <a:t>before</a:t>
            </a:r>
            <a:r>
              <a:rPr lang="en-US" smtClean="0"/>
              <a:t> each repetition to determine if the loop should terminate</a:t>
            </a:r>
          </a:p>
          <a:p>
            <a:pPr lvl="1"/>
            <a:r>
              <a:rPr lang="en-US" smtClean="0"/>
              <a:t>while loop</a:t>
            </a:r>
          </a:p>
          <a:p>
            <a:pPr lvl="1"/>
            <a:r>
              <a:rPr lang="en-US" smtClean="0"/>
              <a:t>for loop</a:t>
            </a:r>
          </a:p>
          <a:p>
            <a:r>
              <a:rPr lang="en-US" smtClean="0"/>
              <a:t>Posttest - a logical condition is checked </a:t>
            </a:r>
            <a:r>
              <a:rPr lang="en-US" i="1" smtClean="0"/>
              <a:t>after</a:t>
            </a:r>
            <a:r>
              <a:rPr lang="en-US" smtClean="0"/>
              <a:t> each repetition for termination</a:t>
            </a:r>
          </a:p>
          <a:p>
            <a:pPr lvl="1"/>
            <a:r>
              <a:rPr lang="en-US" smtClean="0"/>
              <a:t>do-while loop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PreTest vs. PostTest Loops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1004888" y="1981200"/>
          <a:ext cx="7132637" cy="4114800"/>
        </p:xfrm>
        <a:graphic>
          <a:graphicData uri="http://schemas.openxmlformats.org/presentationml/2006/ole">
            <p:oleObj spid="_x0000_s2050" name="VISIO" r:id="rId3" imgW="3800520" imgH="219204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Terminating Loops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Counter-controlled loops - a loop controlled by a counter variable, generally where the number of times the loop will execute is known ahead of time</a:t>
            </a:r>
          </a:p>
          <a:p>
            <a:r>
              <a:rPr lang="en-US" smtClean="0"/>
              <a:t>Event-controlled loops - loops where termination depends on an event rather than executing a fixed number of times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Counter-Controlled Loops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Generally with for loops</a:t>
            </a:r>
          </a:p>
          <a:p>
            <a:r>
              <a:rPr lang="en-US" smtClean="0"/>
              <a:t>Can generally infer number of repetitions from code</a:t>
            </a:r>
          </a:p>
          <a:p>
            <a:r>
              <a:rPr lang="en-US" smtClean="0"/>
              <a:t>Examples:</a:t>
            </a:r>
          </a:p>
          <a:p>
            <a:pPr lvl="1"/>
            <a:r>
              <a:rPr lang="en-US" smtClean="0"/>
              <a:t>read 5 numbers</a:t>
            </a:r>
          </a:p>
          <a:p>
            <a:pPr lvl="1"/>
            <a:r>
              <a:rPr lang="en-US" smtClean="0"/>
              <a:t>print 7 items</a:t>
            </a:r>
          </a:p>
          <a:p>
            <a:pPr lvl="1"/>
            <a:r>
              <a:rPr lang="en-US" smtClean="0"/>
              <a:t>sort n items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Event-Controlled Loops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Generally with while, do-while loops</a:t>
            </a:r>
          </a:p>
          <a:p>
            <a:r>
              <a:rPr lang="en-US" smtClean="0"/>
              <a:t>Can’t infer number of repetitions from program</a:t>
            </a:r>
          </a:p>
          <a:p>
            <a:r>
              <a:rPr lang="en-US" smtClean="0"/>
              <a:t>Examples:</a:t>
            </a:r>
          </a:p>
          <a:p>
            <a:pPr lvl="1"/>
            <a:r>
              <a:rPr lang="en-US" smtClean="0"/>
              <a:t>read until input ends</a:t>
            </a:r>
          </a:p>
          <a:p>
            <a:pPr lvl="1"/>
            <a:r>
              <a:rPr lang="en-US" smtClean="0"/>
              <a:t>read until a number encountered</a:t>
            </a:r>
          </a:p>
          <a:p>
            <a:pPr lvl="1"/>
            <a:r>
              <a:rPr lang="en-US" smtClean="0"/>
              <a:t>search through data until item found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Parts of Loop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Initialization - commands to set up loop (set counter to initial value, etc.)</a:t>
            </a:r>
          </a:p>
          <a:p>
            <a:r>
              <a:rPr lang="en-US" smtClean="0"/>
              <a:t>Terminating condition - logical condition that is checked to terminate loop</a:t>
            </a:r>
          </a:p>
          <a:p>
            <a:r>
              <a:rPr lang="en-US" smtClean="0"/>
              <a:t>Body of loop - commands repeated</a:t>
            </a:r>
          </a:p>
          <a:p>
            <a:pPr lvl="1"/>
            <a:r>
              <a:rPr lang="en-US" smtClean="0"/>
              <a:t>action(s) - statements to repeat </a:t>
            </a:r>
          </a:p>
          <a:p>
            <a:pPr lvl="1"/>
            <a:r>
              <a:rPr lang="en-US" smtClean="0"/>
              <a:t>update(s) - statements to update values associated with loop (counters, etc.)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Parts of Loop Example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smtClean="0"/>
              <a:t>Init: set counter to 0</a:t>
            </a:r>
          </a:p>
          <a:p>
            <a:pPr>
              <a:buFontTx/>
              <a:buNone/>
            </a:pPr>
            <a:r>
              <a:rPr lang="en-US" sz="2800" smtClean="0"/>
              <a:t>Termination: counter &lt; 5</a:t>
            </a:r>
          </a:p>
          <a:p>
            <a:pPr>
              <a:buFontTx/>
              <a:buNone/>
            </a:pPr>
            <a:r>
              <a:rPr lang="en-US" sz="2800" smtClean="0"/>
              <a:t>Body:</a:t>
            </a:r>
          </a:p>
          <a:p>
            <a:pPr>
              <a:buFontTx/>
              <a:buNone/>
            </a:pPr>
            <a:r>
              <a:rPr lang="en-US" sz="2800" smtClean="0"/>
              <a:t>  Action: print *</a:t>
            </a:r>
          </a:p>
          <a:p>
            <a:pPr>
              <a:buFontTx/>
              <a:buNone/>
            </a:pPr>
            <a:r>
              <a:rPr lang="en-US" sz="2800" smtClean="0"/>
              <a:t>  Update: add 1 to counter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521200" y="1524000"/>
          <a:ext cx="4002088" cy="4953000"/>
        </p:xfrm>
        <a:graphic>
          <a:graphicData uri="http://schemas.openxmlformats.org/presentationml/2006/ole">
            <p:oleObj spid="_x0000_s3074" name="VISIO" r:id="rId3" imgW="1857240" imgH="229932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Importance of Update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smtClean="0"/>
              <a:t>What if command</a:t>
            </a:r>
          </a:p>
          <a:p>
            <a:pPr>
              <a:buFontTx/>
              <a:buNone/>
            </a:pPr>
            <a:r>
              <a:rPr lang="en-US" sz="2800" smtClean="0"/>
              <a:t>  </a:t>
            </a:r>
            <a:r>
              <a:rPr lang="en-US" sz="2800" smtClean="0">
                <a:latin typeface="Courier New" pitchFamily="49" charset="0"/>
              </a:rPr>
              <a:t>counter++;</a:t>
            </a:r>
            <a:endParaRPr lang="en-US" sz="2800" smtClean="0"/>
          </a:p>
          <a:p>
            <a:pPr>
              <a:buFontTx/>
              <a:buNone/>
            </a:pPr>
            <a:r>
              <a:rPr lang="en-US" sz="2800" smtClean="0"/>
              <a:t>left out?</a:t>
            </a:r>
          </a:p>
          <a:p>
            <a:pPr>
              <a:buFontTx/>
              <a:buNone/>
            </a:pPr>
            <a:endParaRPr lang="en-US" sz="2800" smtClean="0"/>
          </a:p>
          <a:p>
            <a:pPr>
              <a:buFontTx/>
              <a:buNone/>
            </a:pPr>
            <a:r>
              <a:rPr lang="en-US" sz="2800" smtClean="0"/>
              <a:t>Counter never becomes &gt;= 5.</a:t>
            </a:r>
          </a:p>
          <a:p>
            <a:pPr>
              <a:buFontTx/>
              <a:buNone/>
            </a:pPr>
            <a:r>
              <a:rPr lang="en-US" sz="2800" smtClean="0"/>
              <a:t>Termination Condition never met.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521200" y="1524000"/>
          <a:ext cx="4002088" cy="4953000"/>
        </p:xfrm>
        <a:graphic>
          <a:graphicData uri="http://schemas.openxmlformats.org/presentationml/2006/ole">
            <p:oleObj spid="_x0000_s4098" name="VISIO" r:id="rId3" imgW="1857240" imgH="229932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Infinite Loops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Loop starts but termination condition never met:</a:t>
            </a:r>
          </a:p>
          <a:p>
            <a:pPr lvl="1"/>
            <a:r>
              <a:rPr lang="en-US" smtClean="0"/>
              <a:t>you forget to increase counter</a:t>
            </a:r>
          </a:p>
          <a:p>
            <a:pPr lvl="1"/>
            <a:r>
              <a:rPr lang="en-US" smtClean="0"/>
              <a:t>user never enters terminating data item</a:t>
            </a:r>
          </a:p>
          <a:p>
            <a:pPr lvl="1"/>
            <a:r>
              <a:rPr lang="en-US" smtClean="0"/>
              <a:t>etc.</a:t>
            </a:r>
          </a:p>
          <a:p>
            <a:r>
              <a:rPr lang="en-US" smtClean="0"/>
              <a:t>Results</a:t>
            </a:r>
          </a:p>
          <a:p>
            <a:pPr lvl="1"/>
            <a:r>
              <a:rPr lang="en-US" smtClean="0"/>
              <a:t>program may stop (doing nothing repeatedly)</a:t>
            </a:r>
          </a:p>
          <a:p>
            <a:pPr lvl="1"/>
            <a:r>
              <a:rPr lang="en-US" smtClean="0"/>
              <a:t>computer may repeatedly print some data out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Termination Conditions in C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Loops in C always continue when the termination condition is true and end when the condition is false</a:t>
            </a:r>
          </a:p>
          <a:p>
            <a:r>
              <a:rPr lang="en-US" smtClean="0"/>
              <a:t>Conditions can be rephrased if needed (positive termination conditions can be negated)</a:t>
            </a:r>
          </a:p>
          <a:p>
            <a:r>
              <a:rPr lang="en-US" smtClean="0"/>
              <a:t>Condition only checked at fixed points (does not have to hold true during body)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Pretest Loop: While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smtClean="0"/>
              <a:t>Syntax: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while (</a:t>
            </a:r>
            <a:r>
              <a:rPr lang="en-US" sz="2400" i="1" smtClean="0">
                <a:latin typeface="Courier New" pitchFamily="49" charset="0"/>
              </a:rPr>
              <a:t>condition</a:t>
            </a:r>
            <a:r>
              <a:rPr lang="en-US" sz="2400" smtClean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</a:t>
            </a:r>
            <a:r>
              <a:rPr lang="en-US" sz="2400" i="1" smtClean="0">
                <a:latin typeface="Courier New" pitchFamily="49" charset="0"/>
              </a:rPr>
              <a:t>statement</a:t>
            </a:r>
            <a:r>
              <a:rPr lang="en-US" sz="2400" smtClean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2800" smtClean="0"/>
              <a:t>Corresponds to: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if </a:t>
            </a:r>
            <a:r>
              <a:rPr lang="en-US" sz="2400" smtClean="0"/>
              <a:t>(!</a:t>
            </a:r>
            <a:r>
              <a:rPr lang="en-US" sz="2400" i="1" smtClean="0"/>
              <a:t>condition</a:t>
            </a:r>
            <a:r>
              <a:rPr lang="en-US" sz="2400" smtClean="0"/>
              <a:t>) </a:t>
            </a:r>
            <a:r>
              <a:rPr lang="en-US" sz="2400" i="1" smtClean="0"/>
              <a:t>DONE</a:t>
            </a:r>
            <a:endParaRPr lang="en-US" sz="2400" smtClean="0"/>
          </a:p>
          <a:p>
            <a:pPr lvl="1">
              <a:buFontTx/>
              <a:buNone/>
            </a:pPr>
            <a:r>
              <a:rPr lang="en-US" sz="2400" i="1" smtClean="0"/>
              <a:t>statement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if </a:t>
            </a:r>
            <a:r>
              <a:rPr lang="en-US" sz="2400" smtClean="0"/>
              <a:t>(!</a:t>
            </a:r>
            <a:r>
              <a:rPr lang="en-US" sz="2400" i="1" smtClean="0"/>
              <a:t>condition</a:t>
            </a:r>
            <a:r>
              <a:rPr lang="en-US" sz="2400" smtClean="0"/>
              <a:t>) </a:t>
            </a:r>
            <a:r>
              <a:rPr lang="en-US" sz="2400" i="1" smtClean="0"/>
              <a:t>DONE</a:t>
            </a:r>
            <a:endParaRPr lang="en-US" sz="2400" smtClean="0"/>
          </a:p>
          <a:p>
            <a:pPr lvl="1">
              <a:buFontTx/>
              <a:buNone/>
            </a:pPr>
            <a:r>
              <a:rPr lang="en-US" sz="2400" i="1" smtClean="0"/>
              <a:t>statement</a:t>
            </a:r>
            <a:endParaRPr lang="en-US" sz="2400" smtClean="0"/>
          </a:p>
          <a:p>
            <a:pPr lvl="1">
              <a:buFontTx/>
              <a:buNone/>
            </a:pPr>
            <a:r>
              <a:rPr lang="en-US" sz="2400" smtClean="0"/>
              <a:t>...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032000"/>
          <a:ext cx="3810000" cy="4011613"/>
        </p:xfrm>
        <a:graphic>
          <a:graphicData uri="http://schemas.openxmlformats.org/presentationml/2006/ole">
            <p:oleObj spid="_x0000_s5122" name="VISIO" r:id="rId3" imgW="1857240" imgH="195660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of While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114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int counter = 0;</a:t>
            </a:r>
          </a:p>
          <a:p>
            <a:pPr>
              <a:buFontTx/>
              <a:buNone/>
            </a:pPr>
            <a:endParaRPr lang="en-US" sz="240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while (counter &lt; 5)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printf(“*\n”);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counter++;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endParaRPr lang="en-US" sz="240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800" smtClean="0"/>
              <a:t>single statement is </a:t>
            </a:r>
            <a:r>
              <a:rPr lang="en-US" sz="2800" i="1" smtClean="0"/>
              <a:t>compound</a:t>
            </a:r>
            <a:endParaRPr lang="en-US" sz="2400" smtClean="0">
              <a:latin typeface="Courier New" pitchFamily="49" charset="0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968875" y="1981200"/>
          <a:ext cx="3167063" cy="4114800"/>
        </p:xfrm>
        <a:graphic>
          <a:graphicData uri="http://schemas.openxmlformats.org/presentationml/2006/ole">
            <p:oleObj spid="_x0000_s6146" name="VISIO" r:id="rId3" imgW="1857240" imgH="241380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Executing More Than One Stmt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 C, loops repeat one statement</a:t>
            </a:r>
          </a:p>
          <a:p>
            <a:r>
              <a:rPr lang="en-US" smtClean="0"/>
              <a:t>Generally we always use a compound statement as that statement:</a:t>
            </a:r>
          </a:p>
          <a:p>
            <a:pPr lvl="1">
              <a:buFontTx/>
              <a:buNone/>
            </a:pPr>
            <a:r>
              <a:rPr lang="en-US" smtClean="0"/>
              <a:t>while (condition) {</a:t>
            </a:r>
          </a:p>
          <a:p>
            <a:pPr lvl="1">
              <a:buFontTx/>
              <a:buNone/>
            </a:pPr>
            <a:r>
              <a:rPr lang="en-US" smtClean="0"/>
              <a:t>  /* body */</a:t>
            </a:r>
          </a:p>
          <a:p>
            <a:pPr lvl="1">
              <a:buFontTx/>
              <a:buNone/>
            </a:pPr>
            <a:r>
              <a:rPr lang="en-US" smtClean="0"/>
              <a:t>}</a:t>
            </a:r>
          </a:p>
          <a:p>
            <a:r>
              <a:rPr lang="en-US" smtClean="0"/>
              <a:t>Useful even when body has one or no statements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Empty Statements and Loops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What’s wrong with this?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counter = 0;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while (counter &lt; 5);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{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printf(“*\n”);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counter++;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r>
              <a:rPr lang="en-US" smtClean="0"/>
              <a:t>Note the ; after the condition in the while, its an empty statement (which is the body of the while), so the while is an infinite loop</a:t>
            </a:r>
            <a:endParaRPr lang="en-US" sz="2800" smtClean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Event-Controlled While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While loops are often used to test for the occurrence of events that terminate loops</a:t>
            </a:r>
          </a:p>
          <a:p>
            <a:r>
              <a:rPr lang="en-US" smtClean="0"/>
              <a:t>Example:</a:t>
            </a:r>
          </a:p>
          <a:p>
            <a:pPr lvl="1"/>
            <a:r>
              <a:rPr lang="en-US" smtClean="0"/>
              <a:t>read in a set of numbers until a particular value is encountered</a:t>
            </a:r>
          </a:p>
          <a:p>
            <a:pPr lvl="1"/>
            <a:r>
              <a:rPr lang="en-US" smtClean="0"/>
              <a:t>along the way count the set of numbers and the total of the numbers</a:t>
            </a:r>
          </a:p>
          <a:p>
            <a:pPr lvl="1"/>
            <a:r>
              <a:rPr lang="en-US" smtClean="0"/>
              <a:t>print out the average of the numbers</a:t>
            </a:r>
          </a:p>
          <a:p>
            <a:pPr lvl="1"/>
            <a:r>
              <a:rPr lang="en-US" smtClean="0"/>
              <a:t>does not terminate after a fixed point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Calculate Average Loop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>
            <p:ph idx="1"/>
          </p:nvPr>
        </p:nvGraphicFramePr>
        <p:xfrm>
          <a:off x="2892425" y="1981200"/>
          <a:ext cx="3357563" cy="4114800"/>
        </p:xfrm>
        <a:graphic>
          <a:graphicData uri="http://schemas.openxmlformats.org/presentationml/2006/ole">
            <p:oleObj spid="_x0000_s7170" name="VISIO" r:id="rId3" imgW="2085840" imgH="255528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Calculate Average Code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total 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count 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printf(“Please enter first number: “);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scanf(“%d”,&amp;number);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while (number != -999)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total += number;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count++;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printf(“Please enter next number: “);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scanf(“%d”,&amp;number);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printf(“Average is %.3f\n”,(float) total / count);</a:t>
            </a:r>
            <a:endParaRPr lang="en-US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a Sentinel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value -999 is sometimes referred to as a </a:t>
            </a:r>
            <a:r>
              <a:rPr lang="en-US" i="1" smtClean="0"/>
              <a:t>sentinel</a:t>
            </a:r>
            <a:r>
              <a:rPr lang="en-US" smtClean="0"/>
              <a:t> value</a:t>
            </a:r>
          </a:p>
          <a:p>
            <a:r>
              <a:rPr lang="en-US" smtClean="0"/>
              <a:t>The value serves as the “guardian” for the termination of the loop</a:t>
            </a:r>
          </a:p>
          <a:p>
            <a:r>
              <a:rPr lang="en-US" smtClean="0"/>
              <a:t>Often a good idea to make the sentinel a constant: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#define STOPNUMBER -999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while (number != STOPNUMBER) ...</a:t>
            </a:r>
            <a:endParaRPr lang="en-US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Compound Conditions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Often the termination condition is compound:</a:t>
            </a:r>
            <a:endParaRPr lang="en-US" sz="240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ans = ‘N’;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while (!((ans == ‘Y’) || (ans == ‘y’)))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printf(“Enter id# and salary: “);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scanf(“%d %f”,&amp;id,&amp;salary);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printf(“You entered id#%1d and salary $%.2f, Is this correct? (Y/N) “,id,salary);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 %c”,&amp;ans);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Making Sure Loop is Entered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Note in previous loop, we had to set variable ans to an initial value, ‘N’</a:t>
            </a:r>
          </a:p>
          <a:p>
            <a:r>
              <a:rPr lang="en-US" smtClean="0"/>
              <a:t>This is because a while loop tests its condition before entering the loop, and if the condition is already false, the loop never executes</a:t>
            </a:r>
          </a:p>
          <a:p>
            <a:r>
              <a:rPr lang="en-US" smtClean="0"/>
              <a:t>Sometimes it is useful to have a loop that always executes at least once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Posttest Loop: Do-While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038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smtClean="0"/>
              <a:t>Syntax: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do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</a:t>
            </a:r>
            <a:r>
              <a:rPr lang="en-US" sz="2400" i="1" smtClean="0">
                <a:latin typeface="Courier New" pitchFamily="49" charset="0"/>
              </a:rPr>
              <a:t>statement(s)</a:t>
            </a:r>
            <a:endParaRPr lang="en-US" sz="280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 while (</a:t>
            </a:r>
            <a:r>
              <a:rPr lang="en-US" sz="2400" i="1" smtClean="0">
                <a:latin typeface="Courier New" pitchFamily="49" charset="0"/>
              </a:rPr>
              <a:t>condition</a:t>
            </a:r>
            <a:r>
              <a:rPr lang="en-US" sz="2400" smtClean="0">
                <a:latin typeface="Courier New" pitchFamily="49" charset="0"/>
              </a:rPr>
              <a:t>);</a:t>
            </a:r>
            <a:endParaRPr lang="en-US" sz="280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800" smtClean="0"/>
              <a:t>Corresponds to:</a:t>
            </a:r>
          </a:p>
          <a:p>
            <a:pPr lvl="1">
              <a:buFontTx/>
              <a:buNone/>
            </a:pPr>
            <a:r>
              <a:rPr lang="en-US" sz="2400" i="1" smtClean="0"/>
              <a:t>statement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if </a:t>
            </a:r>
            <a:r>
              <a:rPr lang="en-US" sz="2400" smtClean="0"/>
              <a:t>(!</a:t>
            </a:r>
            <a:r>
              <a:rPr lang="en-US" sz="2400" i="1" smtClean="0"/>
              <a:t>condition</a:t>
            </a:r>
            <a:r>
              <a:rPr lang="en-US" sz="2400" smtClean="0"/>
              <a:t>) </a:t>
            </a:r>
            <a:r>
              <a:rPr lang="en-US" sz="2400" i="1" smtClean="0"/>
              <a:t>DONE</a:t>
            </a:r>
          </a:p>
          <a:p>
            <a:pPr lvl="1">
              <a:buFontTx/>
              <a:buNone/>
            </a:pPr>
            <a:r>
              <a:rPr lang="en-US" sz="2400" i="1" smtClean="0"/>
              <a:t>statement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if </a:t>
            </a:r>
            <a:r>
              <a:rPr lang="en-US" sz="2400" smtClean="0"/>
              <a:t>(!</a:t>
            </a:r>
            <a:r>
              <a:rPr lang="en-US" sz="2400" i="1" smtClean="0"/>
              <a:t>condition</a:t>
            </a:r>
            <a:r>
              <a:rPr lang="en-US" sz="2400" smtClean="0"/>
              <a:t>) </a:t>
            </a:r>
            <a:r>
              <a:rPr lang="en-US" sz="2400" i="1" smtClean="0"/>
              <a:t>DONE</a:t>
            </a:r>
            <a:endParaRPr lang="en-US" sz="2400" smtClean="0"/>
          </a:p>
          <a:p>
            <a:pPr lvl="1">
              <a:buFontTx/>
              <a:buNone/>
            </a:pPr>
            <a:r>
              <a:rPr lang="en-US" sz="2400" smtClean="0"/>
              <a:t>...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5073650" y="1981200"/>
          <a:ext cx="2959100" cy="4114800"/>
        </p:xfrm>
        <a:graphic>
          <a:graphicData uri="http://schemas.openxmlformats.org/presentationml/2006/ole">
            <p:oleObj spid="_x0000_s8194" name="VISIO" r:id="rId3" imgW="1406160" imgH="195660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the Do-While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do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printf(“Enter id# and salary: “);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scanf(“%d %f”,&amp;id,&amp;salary);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printf(“You entered id#%1d and salary $%.2f, Is this correct? (Y/N) “ ,id,salary);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 %c”,&amp;ans);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 while (!((ans == ‘Y’) || (ans == ‘y’)));</a:t>
            </a:r>
          </a:p>
          <a:p>
            <a:pPr>
              <a:buFontTx/>
              <a:buNone/>
            </a:pPr>
            <a:endParaRPr lang="en-US" sz="2400" smtClean="0">
              <a:latin typeface="Courier New" pitchFamily="49" charset="0"/>
            </a:endParaRPr>
          </a:p>
          <a:p>
            <a:r>
              <a:rPr lang="en-US" smtClean="0"/>
              <a:t>Loop always executes at least once</a:t>
            </a:r>
            <a:endParaRPr lang="en-US" sz="2400" smtClean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Programs with Menus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A)dd part to catalog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R)emove part from catalog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F)ind part in catalog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Q)uit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Select option: 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i="1" smtClean="0">
                <a:latin typeface="Courier New" pitchFamily="49" charset="0"/>
              </a:rPr>
              <a:t>&lt;interaction to add a part&gt;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A)dd part to catalog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R)emove part from catalog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F)ind part in catalog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Q)uit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Select option: </a:t>
            </a:r>
            <a:r>
              <a:rPr lang="en-US" sz="2400" i="1" smtClean="0">
                <a:latin typeface="Courier New" pitchFamily="49" charset="0"/>
              </a:rPr>
              <a:t>&lt;next option&gt;</a:t>
            </a:r>
            <a:endParaRPr lang="en-US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Menu Loop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1910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do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showOptions();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printf(“Select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      option:“);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 %c”,&amp;optn);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execOption(optn);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while (!(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(optn == ‘Q’) || (optn == ‘q’)));</a:t>
            </a:r>
            <a:endParaRPr lang="en-US" sz="2000" smtClean="0">
              <a:latin typeface="Courier New" pitchFamily="49" charset="0"/>
            </a:endParaRP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221288" y="1981200"/>
          <a:ext cx="2662237" cy="4114800"/>
        </p:xfrm>
        <a:graphic>
          <a:graphicData uri="http://schemas.openxmlformats.org/presentationml/2006/ole">
            <p:oleObj spid="_x0000_s9218" name="VISIO" r:id="rId3" imgW="1634760" imgH="252792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Menu Options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void showOptions() {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  printf(“A)dd part to catalog\n”);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  printf(“R)emove part from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    catalog\n”);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  printf(“F)ind part in catalog\n”);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  printf(“Q)uit\n”);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Executing Options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void execOption( char option )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switch (option)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case ‘A’: case ‘a’: addPart(); break;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case ‘R’: case ‘r’: delPart(); break;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case ‘F’: case ‘f’: fndPart(); break;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case ‘Q’: case ‘q’: break;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default: printf(“Unknown option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  %c\n”,option); break;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}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While vs Do-While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Differences</a:t>
            </a:r>
          </a:p>
          <a:p>
            <a:pPr lvl="1"/>
            <a:r>
              <a:rPr lang="en-US" smtClean="0"/>
              <a:t>where condition tested:</a:t>
            </a:r>
          </a:p>
          <a:p>
            <a:pPr lvl="2"/>
            <a:r>
              <a:rPr lang="en-US" smtClean="0"/>
              <a:t>while (first) - may execute 0 times</a:t>
            </a:r>
          </a:p>
          <a:p>
            <a:pPr lvl="2"/>
            <a:r>
              <a:rPr lang="en-US" smtClean="0"/>
              <a:t>do-while (last) - must execute at least one time</a:t>
            </a:r>
          </a:p>
          <a:p>
            <a:r>
              <a:rPr lang="en-US" smtClean="0"/>
              <a:t>Similarities</a:t>
            </a:r>
          </a:p>
          <a:p>
            <a:pPr lvl="1"/>
            <a:r>
              <a:rPr lang="en-US" smtClean="0"/>
              <a:t>one statement executed</a:t>
            </a:r>
          </a:p>
          <a:p>
            <a:pPr lvl="1"/>
            <a:r>
              <a:rPr lang="en-US" smtClean="0"/>
              <a:t>initialization before loop</a:t>
            </a:r>
          </a:p>
          <a:p>
            <a:pPr lvl="1"/>
            <a:r>
              <a:rPr lang="en-US" smtClean="0"/>
              <a:t>update during loop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Pretest Loop: For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Initialization included in loop header</a:t>
            </a:r>
          </a:p>
          <a:p>
            <a:r>
              <a:rPr lang="en-US" smtClean="0"/>
              <a:t>Update included in loop header</a:t>
            </a:r>
          </a:p>
          <a:p>
            <a:r>
              <a:rPr lang="en-US" smtClean="0"/>
              <a:t>Header also includes update</a:t>
            </a:r>
          </a:p>
          <a:p>
            <a:r>
              <a:rPr lang="en-US" smtClean="0"/>
              <a:t>Syntax: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for ( </a:t>
            </a:r>
            <a:r>
              <a:rPr lang="en-US" sz="2400" i="1" smtClean="0">
                <a:latin typeface="Courier New" pitchFamily="49" charset="0"/>
              </a:rPr>
              <a:t>init</a:t>
            </a:r>
            <a:r>
              <a:rPr lang="en-US" sz="2400" smtClean="0">
                <a:latin typeface="Courier New" pitchFamily="49" charset="0"/>
              </a:rPr>
              <a:t> ; </a:t>
            </a:r>
            <a:r>
              <a:rPr lang="en-US" sz="2400" i="1" smtClean="0">
                <a:latin typeface="Courier New" pitchFamily="49" charset="0"/>
              </a:rPr>
              <a:t>condition</a:t>
            </a:r>
            <a:r>
              <a:rPr lang="en-US" sz="2400" smtClean="0">
                <a:latin typeface="Courier New" pitchFamily="49" charset="0"/>
              </a:rPr>
              <a:t> ; </a:t>
            </a:r>
            <a:r>
              <a:rPr lang="en-US" sz="2400" i="1" smtClean="0">
                <a:latin typeface="Courier New" pitchFamily="49" charset="0"/>
              </a:rPr>
              <a:t>update</a:t>
            </a:r>
            <a:r>
              <a:rPr lang="en-US" sz="2400" smtClean="0">
                <a:latin typeface="Courier New" pitchFamily="49" charset="0"/>
              </a:rPr>
              <a:t> 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</a:t>
            </a:r>
            <a:r>
              <a:rPr lang="en-US" sz="2400" i="1" smtClean="0">
                <a:latin typeface="Courier New" pitchFamily="49" charset="0"/>
              </a:rPr>
              <a:t>statement</a:t>
            </a:r>
            <a:r>
              <a:rPr lang="en-US" sz="2400" smtClean="0">
                <a:latin typeface="Courier New" pitchFamily="49" charset="0"/>
              </a:rPr>
              <a:t>;</a:t>
            </a:r>
          </a:p>
          <a:p>
            <a:r>
              <a:rPr lang="en-US" smtClean="0"/>
              <a:t>Generally for loops expected to execute fixed number of times (counter-controlled)</a:t>
            </a:r>
            <a:endParaRPr lang="en-US" sz="2800" smtClean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Loop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smtClean="0"/>
              <a:t>Syntax: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for ( </a:t>
            </a:r>
            <a:r>
              <a:rPr lang="en-US" sz="2400" i="1" smtClean="0">
                <a:latin typeface="Courier New" pitchFamily="49" charset="0"/>
              </a:rPr>
              <a:t>init</a:t>
            </a:r>
            <a:r>
              <a:rPr lang="en-US" sz="2400" smtClean="0">
                <a:latin typeface="Courier New" pitchFamily="49" charset="0"/>
              </a:rPr>
              <a:t> 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    </a:t>
            </a:r>
            <a:r>
              <a:rPr lang="en-US" sz="2400" i="1" smtClean="0">
                <a:latin typeface="Courier New" pitchFamily="49" charset="0"/>
              </a:rPr>
              <a:t>condition</a:t>
            </a:r>
            <a:r>
              <a:rPr lang="en-US" sz="2400" smtClean="0">
                <a:latin typeface="Courier New" pitchFamily="49" charset="0"/>
              </a:rPr>
              <a:t> 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    </a:t>
            </a:r>
            <a:r>
              <a:rPr lang="en-US" sz="2400" i="1" smtClean="0">
                <a:latin typeface="Courier New" pitchFamily="49" charset="0"/>
              </a:rPr>
              <a:t>update</a:t>
            </a:r>
            <a:r>
              <a:rPr lang="en-US" sz="2400" smtClean="0">
                <a:latin typeface="Courier New" pitchFamily="49" charset="0"/>
              </a:rPr>
              <a:t> 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</a:t>
            </a:r>
            <a:r>
              <a:rPr lang="en-US" sz="2400" i="1" smtClean="0">
                <a:latin typeface="Courier New" pitchFamily="49" charset="0"/>
              </a:rPr>
              <a:t>statement</a:t>
            </a:r>
            <a:r>
              <a:rPr lang="en-US" sz="2400" smtClean="0">
                <a:latin typeface="Courier New" pitchFamily="49" charset="0"/>
              </a:rPr>
              <a:t>;</a:t>
            </a:r>
          </a:p>
          <a:p>
            <a:r>
              <a:rPr lang="en-US" sz="2800" smtClean="0"/>
              <a:t>Init: assignments to counter variables</a:t>
            </a:r>
          </a:p>
          <a:p>
            <a:r>
              <a:rPr lang="en-US" sz="2800" smtClean="0"/>
              <a:t>Update: changes to counter variables</a:t>
            </a:r>
            <a:endParaRPr lang="en-US" sz="2400" smtClean="0">
              <a:latin typeface="Courier New" pitchFamily="49" charset="0"/>
            </a:endParaRP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732338" y="1447800"/>
          <a:ext cx="3533775" cy="5029200"/>
        </p:xfrm>
        <a:graphic>
          <a:graphicData uri="http://schemas.openxmlformats.org/presentationml/2006/ole">
            <p:oleObj spid="_x0000_s10242" name="VISIO" r:id="rId3" imgW="1857240" imgH="264240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Example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smtClean="0"/>
              <a:t>Printing vertical line of stars: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for (counter = 0;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   counter &lt; 5;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   counter++)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printf(“*\n”);</a:t>
            </a:r>
            <a:endParaRPr lang="en-US" sz="2400" smtClean="0"/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838700" y="1600200"/>
          <a:ext cx="3533775" cy="5029200"/>
        </p:xfrm>
        <a:graphic>
          <a:graphicData uri="http://schemas.openxmlformats.org/presentationml/2006/ole">
            <p:oleObj spid="_x0000_s11266" name="VISIO" r:id="rId3" imgW="1857240" imgH="2642400" progId="Visio.Drawing.4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Example - Sum of 1 to 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printf(“Number to sum to: “);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scanf(“%d”,&amp;N);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total = 0;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for (I = 1; I &lt;= N; I++)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  total += I;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49" charset="0"/>
              </a:rPr>
              <a:t>/* total is now 1 + 2 + … + N */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Example - Max of N Scores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printf(“Number of students: “);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scanf(“%d”,&amp;NumStudents);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for (I = 0; I &lt; NumStudents; I++)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printf(“Enter student score %d: “);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scanf(“%d”,&amp;score);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if (score &gt; max)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max = score;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/* max is highest score entered */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Comma Form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Possible to evaluate more than one expression (assignment) in initialization or update by separating each by commas</a:t>
            </a:r>
          </a:p>
          <a:p>
            <a:pPr>
              <a:lnSpc>
                <a:spcPct val="90000"/>
              </a:lnSpc>
            </a:pPr>
            <a:r>
              <a:rPr lang="en-US" smtClean="0"/>
              <a:t>Syntax: </a:t>
            </a:r>
            <a:r>
              <a:rPr lang="en-US" i="1" smtClean="0"/>
              <a:t>expression</a:t>
            </a:r>
            <a:r>
              <a:rPr lang="en-US" smtClean="0"/>
              <a:t> , </a:t>
            </a:r>
            <a:r>
              <a:rPr lang="en-US" i="1" smtClean="0"/>
              <a:t>expression</a:t>
            </a:r>
            <a:r>
              <a:rPr lang="en-US" smtClean="0"/>
              <a:t> , …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printf(“Number to sum to: “);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scanf(“%d”,&amp;N);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for (total = 0, I = 1;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   I &lt;= N;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   total += I, I++);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/* total is now 1 + 2 + … + N */</a:t>
            </a:r>
            <a:endParaRPr lang="en-US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Directions of Counting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for (I = 10; I &gt;= 1; I--)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printf(“%d…\n”,I);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printf(“0 BLASTOFF!\n”);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printf(“Enter start, end, inc values: “);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scanf(“%d%d%d”,&amp;lstart,&amp;lend,&amp;linc);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for (I = lstart;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   ((linc &lt; 0) &amp;&amp; (I &lt; lend)) ||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   ((linc &gt; 0) &amp;&amp; (I &gt; lend));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   I += linc)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printf(“%d\n”,I);</a:t>
            </a:r>
            <a:endParaRPr lang="en-US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Nesting Loops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It is often useful to have a loop within a loop (called nested loops)</a:t>
            </a:r>
          </a:p>
          <a:p>
            <a:pPr>
              <a:lnSpc>
                <a:spcPct val="90000"/>
              </a:lnSpc>
            </a:pPr>
            <a:r>
              <a:rPr lang="en-US" smtClean="0"/>
              <a:t>For example: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printf(“Max N! to print: “);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scanf(“%d”,&amp;N);                /* 1 */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for (I = 1; I &lt;= N; I++) {     /* 2 */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fact = 1;                    /* 3 */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for (J = 2; J &lt;= I; J++)     /* 4 */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  fact *= J;                 /* 5 */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printf(“%d! = %d\n”,I,fact); /* 6 */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Tracing Nested Loops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Stmt N I J fact  output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1  4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2    1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3          1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6              1! =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2    2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3          1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5          2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4      3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6              2! =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2    3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3          1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5          2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76400"/>
            <a:ext cx="4191000" cy="4114800"/>
          </a:xfrm>
        </p:spPr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Stmt N I J fact output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4       3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5          6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4       4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6              3! = 6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2    4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3          1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5          2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4       3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5          6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4       4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5          24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4       5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6              4! = 24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2    5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Efficient Implementation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printf(“Max N! to print: “);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scanf(“%d”,&amp;N);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fact = 1;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for (I = 1; I &lt;= N; I++)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  fact *= I;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  printf(“%d! = %d\n”,I,fact);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mtClean="0"/>
              <a:t>But why does this work?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Another Nesting 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How to print:</a:t>
            </a:r>
          </a:p>
          <a:p>
            <a:endParaRPr lang="en-US" smtClean="0"/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******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*****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</a:t>
            </a:r>
            <a:endParaRPr lang="en-US" smtClean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352800" y="1981200"/>
            <a:ext cx="5105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for (I = 6; I &gt;= 1; I--)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for (J = 1; J &lt;= I; J++)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printf(“*”);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printf(“\n”);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endParaRPr lang="en-US" sz="2400" smtClean="0">
              <a:latin typeface="Courier New" pitchFamily="49" charset="0"/>
            </a:endParaRPr>
          </a:p>
          <a:p>
            <a:r>
              <a:rPr lang="en-US" smtClean="0"/>
              <a:t>Could have 6 be a variable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Complex Nesting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How to print:</a:t>
            </a:r>
          </a:p>
          <a:p>
            <a:endParaRPr lang="en-US" smtClean="0"/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***********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 *********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  *******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   *****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    ***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     *</a:t>
            </a:r>
            <a:endParaRPr lang="en-US" smtClean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352800" y="1981200"/>
            <a:ext cx="5105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for (I = 0; I &lt;= 5; I++) {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for (J = 0; J &lt; I; J++)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printf(“ “);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for (J = 0;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   J &lt; (11 - 2 * I);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   J++)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  printf(“*”);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  printf(“\n”);</a:t>
            </a:r>
          </a:p>
          <a:p>
            <a:pPr>
              <a:buFontTx/>
              <a:buNone/>
            </a:pPr>
            <a:r>
              <a:rPr lang="en-US" sz="2400" smtClean="0">
                <a:latin typeface="Courier New" pitchFamily="49" charset="0"/>
              </a:rPr>
              <a:t>}</a:t>
            </a:r>
          </a:p>
          <a:p>
            <a:r>
              <a:rPr lang="en-US" smtClean="0"/>
              <a:t>Note 2 (sequential) inner loops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Another Nesting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Size: 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*****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****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***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**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Size: 3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***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**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*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Size: 0</a:t>
            </a:r>
            <a:endParaRPr lang="en-US" sz="2000" smtClean="0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819400" y="1981200"/>
            <a:ext cx="5638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do {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printf(“Size: “);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scanf(“%d”,&amp;Size);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if (Size &gt; 0) {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  for (I = Size; I &gt;= 1; I--) {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    for (J = 1; J &lt;= I; J++)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      printf(“*”);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    printf(“\n”);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}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} while (Size &gt; 0);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Nesting and Functions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With deep nesting its often a good idea to have inner loops in separate functions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do {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printf(“Size: “);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scanf(“%d”,&amp;Size);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  drawTri(Size);</a:t>
            </a:r>
          </a:p>
          <a:p>
            <a:pPr>
              <a:buFontTx/>
              <a:buNone/>
            </a:pPr>
            <a:r>
              <a:rPr lang="en-US" sz="2000" smtClean="0">
                <a:latin typeface="Courier New" pitchFamily="49" charset="0"/>
              </a:rPr>
              <a:t>} while (Size &gt; 0);</a:t>
            </a:r>
            <a:endParaRPr lang="en-US" smtClean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981200"/>
            <a:ext cx="4572000" cy="4114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void drawTri (int N)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int I;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int J;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if (N &gt; 0)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  for (I = N; I &gt;= 1; I--)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    for (J = 1; J &lt;= I;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         J++)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      printf(“*”);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    printf(“\n”);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break statement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break statement can be used to halt a loop, though it is generally better to use a flag to signal loop should end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total = 0;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do {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scanf(“%d”,&amp;num);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if (num &lt; 0) break; /* Loop ends */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} while (num != 0);</a:t>
            </a:r>
            <a:endParaRPr lang="en-US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Flags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Better to use a flag variable - a variable that is set to a value when a condition occurs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total = 0;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done = 0; /* done is set to 0 state */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do {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scanf(“%d”,&amp;num);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  if (num &lt; 0) done = 1; /* done 1 */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49" charset="0"/>
              </a:rPr>
              <a:t>} while ((num != 0) &amp;&amp; (!done));</a:t>
            </a: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 statement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continue statement says jump to the next end of the statement list</a:t>
            </a:r>
          </a:p>
          <a:p>
            <a:r>
              <a:rPr lang="en-US" smtClean="0"/>
              <a:t>Example: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for (I = 0; I &lt; 100; I++) {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  if ((I % 2) == 1) continue;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  printf(“%d is even”,I);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49" charset="0"/>
              </a:rPr>
              <a:t>}</a:t>
            </a:r>
          </a:p>
          <a:p>
            <a:r>
              <a:rPr lang="en-US" smtClean="0"/>
              <a:t>Again, stylistically, better not to use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Avoiding continue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Can generally use an if to avoid a continue: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for (I = 0; I &lt; 100; I++)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  if ((I % 2) == 1) continue;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  printf(“%d is even”,I);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/>
              <a:t>becomes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for (I = 0; I &lt; 100; I++)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  if (!((I % 2) == 1))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    printf(“%d is even”,I);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mtClean="0">
                <a:latin typeface="Courier New" pitchFamily="49" charset="0"/>
              </a:rPr>
              <a:t>}</a:t>
            </a:r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817</TotalTime>
  <Words>2577</Words>
  <Application>Microsoft PowerPoint</Application>
  <PresentationFormat>On-screen Show (4:3)</PresentationFormat>
  <Paragraphs>458</Paragraphs>
  <Slides>48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Times New Roman</vt:lpstr>
      <vt:lpstr>Arial</vt:lpstr>
      <vt:lpstr>Calibri</vt:lpstr>
      <vt:lpstr>Courier New</vt:lpstr>
      <vt:lpstr>Monotype Sorts</vt:lpstr>
      <vt:lpstr>Blank Presentation</vt:lpstr>
      <vt:lpstr>VISIO 4 Drawing</vt:lpstr>
      <vt:lpstr>Repetition (Loops)</vt:lpstr>
      <vt:lpstr>Outline</vt:lpstr>
      <vt:lpstr>Repetitions with Loops</vt:lpstr>
      <vt:lpstr>Types of Loops</vt:lpstr>
      <vt:lpstr>PreTest vs. PostTest Loops</vt:lpstr>
      <vt:lpstr>Terminating Loops</vt:lpstr>
      <vt:lpstr>Counter-Controlled Loops</vt:lpstr>
      <vt:lpstr>Event-Controlled Loops</vt:lpstr>
      <vt:lpstr>Parts of Loop</vt:lpstr>
      <vt:lpstr>Parts of Loop Example</vt:lpstr>
      <vt:lpstr>Importance of Update</vt:lpstr>
      <vt:lpstr>Infinite Loops</vt:lpstr>
      <vt:lpstr>Termination Conditions in C</vt:lpstr>
      <vt:lpstr>Pretest Loop: While</vt:lpstr>
      <vt:lpstr>Example of While</vt:lpstr>
      <vt:lpstr>Executing More Than One Stmt</vt:lpstr>
      <vt:lpstr>Empty Statements and Loops</vt:lpstr>
      <vt:lpstr>Event-Controlled While</vt:lpstr>
      <vt:lpstr>Calculate Average Loop</vt:lpstr>
      <vt:lpstr>Calculate Average Code</vt:lpstr>
      <vt:lpstr>Using a Sentinel</vt:lpstr>
      <vt:lpstr>Compound Conditions</vt:lpstr>
      <vt:lpstr>Making Sure Loop is Entered</vt:lpstr>
      <vt:lpstr>Posttest Loop: Do-While</vt:lpstr>
      <vt:lpstr>Using the Do-While</vt:lpstr>
      <vt:lpstr>Programs with Menus</vt:lpstr>
      <vt:lpstr>Menu Loop</vt:lpstr>
      <vt:lpstr>Menu Options</vt:lpstr>
      <vt:lpstr>Executing Options</vt:lpstr>
      <vt:lpstr>While vs Do-While</vt:lpstr>
      <vt:lpstr>Pretest Loop: For</vt:lpstr>
      <vt:lpstr>For Loop</vt:lpstr>
      <vt:lpstr>For Example</vt:lpstr>
      <vt:lpstr>For Example - Sum of 1 to N</vt:lpstr>
      <vt:lpstr>For Example - Max of N Scores</vt:lpstr>
      <vt:lpstr>The Comma Form</vt:lpstr>
      <vt:lpstr>Directions of Counting</vt:lpstr>
      <vt:lpstr>Nesting Loops</vt:lpstr>
      <vt:lpstr>Tracing Nested Loops</vt:lpstr>
      <vt:lpstr>More Efficient Implementation</vt:lpstr>
      <vt:lpstr>Another Nesting Example</vt:lpstr>
      <vt:lpstr>More Complex Nesting</vt:lpstr>
      <vt:lpstr>Another Nesting Example</vt:lpstr>
      <vt:lpstr>Nesting and Functions</vt:lpstr>
      <vt:lpstr>break statement</vt:lpstr>
      <vt:lpstr>Flags</vt:lpstr>
      <vt:lpstr>continue statement</vt:lpstr>
      <vt:lpstr>Avoiding continue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 (Loops)</dc:title>
  <dc:creator>Richard Maclin</dc:creator>
  <cp:lastModifiedBy>user</cp:lastModifiedBy>
  <cp:revision>10</cp:revision>
  <dcterms:created xsi:type="dcterms:W3CDTF">1998-10-19T10:26:38Z</dcterms:created>
  <dcterms:modified xsi:type="dcterms:W3CDTF">2020-03-30T16:47:40Z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2</vt:i4>
  </property>
  <property fmtid="{D5CDD505-2E9C-101B-9397-08002B2CF9AE}" pid="7" name="MailAddress">
    <vt:lpwstr>rmaclin@d.umn.edu</vt:lpwstr>
  </property>
  <property fmtid="{D5CDD505-2E9C-101B-9397-08002B2CF9AE}" pid="8" name="HomePage">
    <vt:lpwstr>http://www.d.umn.edu/~rmaclin/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C:\CS 1621</vt:lpwstr>
  </property>
</Properties>
</file>